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4" r:id="rId6"/>
    <p:sldId id="258" r:id="rId7"/>
    <p:sldId id="263" r:id="rId8"/>
    <p:sldId id="261" r:id="rId9"/>
    <p:sldId id="262" r:id="rId10"/>
    <p:sldId id="281" r:id="rId11"/>
    <p:sldId id="265" r:id="rId12"/>
    <p:sldId id="266" r:id="rId13"/>
    <p:sldId id="267" r:id="rId14"/>
    <p:sldId id="278" r:id="rId15"/>
    <p:sldId id="279" r:id="rId16"/>
    <p:sldId id="280" r:id="rId17"/>
    <p:sldId id="268" r:id="rId18"/>
    <p:sldId id="277" r:id="rId19"/>
    <p:sldId id="276" r:id="rId20"/>
    <p:sldId id="275" r:id="rId21"/>
    <p:sldId id="269" r:id="rId22"/>
    <p:sldId id="272" r:id="rId23"/>
    <p:sldId id="270" r:id="rId24"/>
    <p:sldId id="274" r:id="rId25"/>
    <p:sldId id="273" r:id="rId26"/>
    <p:sldId id="27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6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2B8D3-3E2A-4471-8850-DDFEB0E82992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C925-B599-4B75-A82A-FC2C52076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778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2B8D3-3E2A-4471-8850-DDFEB0E82992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C925-B599-4B75-A82A-FC2C52076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01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2B8D3-3E2A-4471-8850-DDFEB0E82992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C925-B599-4B75-A82A-FC2C52076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86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2B8D3-3E2A-4471-8850-DDFEB0E82992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C925-B599-4B75-A82A-FC2C52076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72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2B8D3-3E2A-4471-8850-DDFEB0E82992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C925-B599-4B75-A82A-FC2C52076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328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2B8D3-3E2A-4471-8850-DDFEB0E82992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C925-B599-4B75-A82A-FC2C52076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60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2B8D3-3E2A-4471-8850-DDFEB0E82992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C925-B599-4B75-A82A-FC2C52076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43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2B8D3-3E2A-4471-8850-DDFEB0E82992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C925-B599-4B75-A82A-FC2C52076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465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2B8D3-3E2A-4471-8850-DDFEB0E82992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C925-B599-4B75-A82A-FC2C52076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79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2B8D3-3E2A-4471-8850-DDFEB0E82992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C925-B599-4B75-A82A-FC2C52076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761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2B8D3-3E2A-4471-8850-DDFEB0E82992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C925-B599-4B75-A82A-FC2C52076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847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2B8D3-3E2A-4471-8850-DDFEB0E82992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FC925-B599-4B75-A82A-FC2C52076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91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://astro.unl.edu/naap/lps/animations/lps.sw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scaeducation.ca/CSA/CSA_Astro9/files/multimedia/unit3/phases_moon/phases_moon.swf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hubblesite.org/explore_astronomy/black_holes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924800" cy="2613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Conceptual Physics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err="1" smtClean="0"/>
              <a:t>Ch</a:t>
            </a:r>
            <a:r>
              <a:rPr lang="en-US" sz="4800" dirty="0" smtClean="0"/>
              <a:t> </a:t>
            </a:r>
            <a:r>
              <a:rPr lang="en-US" sz="4800" dirty="0" smtClean="0"/>
              <a:t>12-14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858000" cy="274320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Main IDEAS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Fill in Details with READING and Studying the text!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04891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57099"/>
            <a:ext cx="9296400" cy="6915099"/>
          </a:xfrm>
        </p:spPr>
      </p:pic>
    </p:spTree>
    <p:extLst>
      <p:ext uri="{BB962C8B-B14F-4D97-AF65-F5344CB8AC3E}">
        <p14:creationId xmlns:p14="http://schemas.microsoft.com/office/powerpoint/2010/main" val="370337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1295400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Ch13 Gravitational Interactions </a:t>
            </a:r>
            <a:r>
              <a:rPr lang="en-US" dirty="0" smtClean="0"/>
              <a:t>p182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51054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4000" dirty="0" smtClean="0"/>
              <a:t>Force field that surrounds massive objects: </a:t>
            </a:r>
            <a:r>
              <a:rPr lang="en-US" sz="4000" b="1" dirty="0" smtClean="0"/>
              <a:t>gravitational field</a:t>
            </a:r>
          </a:p>
          <a:p>
            <a:endParaRPr lang="en-US" sz="4000" dirty="0"/>
          </a:p>
          <a:p>
            <a:r>
              <a:rPr lang="en-US" sz="4000" dirty="0" smtClean="0"/>
              <a:t>Gravitational Field Inside Planet p184</a:t>
            </a:r>
          </a:p>
          <a:p>
            <a:r>
              <a:rPr lang="en-US" sz="4000" dirty="0" smtClean="0"/>
              <a:t>**YELLOW BOX QUESTIONS p184-185!</a:t>
            </a:r>
          </a:p>
          <a:p>
            <a:pPr marL="0" indent="0">
              <a:buNone/>
            </a:pPr>
            <a:endParaRPr lang="en-US" sz="4000" dirty="0">
              <a:solidFill>
                <a:srgbClr val="FFFF00"/>
              </a:solidFill>
            </a:endParaRPr>
          </a:p>
          <a:p>
            <a:r>
              <a:rPr lang="en-US" sz="4000" dirty="0" smtClean="0"/>
              <a:t>Weight and Weightlessness p186-187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3405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4376"/>
            <a:ext cx="8305800" cy="900023"/>
          </a:xfrm>
        </p:spPr>
        <p:txBody>
          <a:bodyPr/>
          <a:lstStyle/>
          <a:p>
            <a:r>
              <a:rPr lang="en-US" dirty="0" smtClean="0"/>
              <a:t>Ocean Tides p187-190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85800"/>
            <a:ext cx="6646984" cy="6172200"/>
          </a:xfrm>
        </p:spPr>
      </p:pic>
    </p:spTree>
    <p:extLst>
      <p:ext uri="{BB962C8B-B14F-4D97-AF65-F5344CB8AC3E}">
        <p14:creationId xmlns:p14="http://schemas.microsoft.com/office/powerpoint/2010/main" val="307739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8755"/>
            <a:ext cx="8229600" cy="885645"/>
          </a:xfrm>
        </p:spPr>
        <p:txBody>
          <a:bodyPr/>
          <a:lstStyle/>
          <a:p>
            <a:r>
              <a:rPr lang="en-US" dirty="0" smtClean="0"/>
              <a:t>Moon Phases and Eclipses p191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42083"/>
            <a:ext cx="8305800" cy="609600"/>
          </a:xfrm>
        </p:spPr>
        <p:txBody>
          <a:bodyPr/>
          <a:lstStyle/>
          <a:p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astro.unl.edu/naap/lps/animations/lps.swf</a:t>
            </a:r>
            <a:endParaRPr lang="en-US" sz="2400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1216200"/>
            <a:ext cx="8444020" cy="564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01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53" y="304800"/>
            <a:ext cx="9139688" cy="6016925"/>
          </a:xfrm>
        </p:spPr>
      </p:pic>
    </p:spTree>
    <p:extLst>
      <p:ext uri="{BB962C8B-B14F-4D97-AF65-F5344CB8AC3E}">
        <p14:creationId xmlns:p14="http://schemas.microsoft.com/office/powerpoint/2010/main" val="264730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943" y="271407"/>
            <a:ext cx="9238317" cy="5773947"/>
          </a:xfrm>
        </p:spPr>
      </p:pic>
      <p:sp>
        <p:nvSpPr>
          <p:cNvPr id="5" name="Rectangle 4"/>
          <p:cNvSpPr/>
          <p:nvPr/>
        </p:nvSpPr>
        <p:spPr>
          <a:xfrm>
            <a:off x="0" y="599218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3"/>
              </a:rPr>
              <a:t>Moon Phases ANIMATION http</a:t>
            </a:r>
            <a:r>
              <a:rPr lang="en-US" b="1" dirty="0">
                <a:hlinkClick r:id="rId3"/>
              </a:rPr>
              <a:t>://www.cascaeducation.ca/CSA/CSA_Astro9/files/multimedia/unit3/phases_moon/phases_moon.swf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3498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7148346" cy="6862412"/>
          </a:xfrm>
        </p:spPr>
      </p:pic>
    </p:spTree>
    <p:extLst>
      <p:ext uri="{BB962C8B-B14F-4D97-AF65-F5344CB8AC3E}">
        <p14:creationId xmlns:p14="http://schemas.microsoft.com/office/powerpoint/2010/main" val="5921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534400" cy="1143000"/>
          </a:xfrm>
        </p:spPr>
        <p:txBody>
          <a:bodyPr/>
          <a:lstStyle/>
          <a:p>
            <a:r>
              <a:rPr lang="en-US" sz="4800" b="1" dirty="0" smtClean="0"/>
              <a:t>Black Holes </a:t>
            </a:r>
            <a:r>
              <a:rPr lang="en-US" dirty="0" smtClean="0"/>
              <a:t>p195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33400"/>
          </a:xfrm>
        </p:spPr>
        <p:txBody>
          <a:bodyPr/>
          <a:lstStyle/>
          <a:p>
            <a:r>
              <a:rPr lang="en-US" sz="2400" dirty="0">
                <a:hlinkClick r:id="rId2"/>
              </a:rPr>
              <a:t>http://hubblesite.org/explore_astronomy/black_holes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56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382000" cy="521176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 black “hole” is </a:t>
            </a:r>
            <a:r>
              <a:rPr lang="en-US" sz="4800" b="1" u="sng" dirty="0" smtClean="0"/>
              <a:t>NOT</a:t>
            </a:r>
            <a:r>
              <a:rPr lang="en-US" sz="4800" dirty="0" smtClean="0"/>
              <a:t> a hole!</a:t>
            </a:r>
          </a:p>
          <a:p>
            <a:endParaRPr lang="en-US" sz="4800" dirty="0"/>
          </a:p>
          <a:p>
            <a:r>
              <a:rPr lang="en-US" sz="4800" dirty="0" smtClean="0"/>
              <a:t>It is a relatively small area of VERY high mass giving INTENSE gravitational pull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25891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hole tearing apart a star!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09" y="1109932"/>
            <a:ext cx="9196909" cy="5748068"/>
          </a:xfrm>
        </p:spPr>
      </p:pic>
    </p:spTree>
    <p:extLst>
      <p:ext uri="{BB962C8B-B14F-4D97-AF65-F5344CB8AC3E}">
        <p14:creationId xmlns:p14="http://schemas.microsoft.com/office/powerpoint/2010/main" val="87852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82000" cy="1723845"/>
          </a:xfrm>
        </p:spPr>
        <p:txBody>
          <a:bodyPr>
            <a:normAutofit fontScale="90000"/>
          </a:bodyPr>
          <a:lstStyle/>
          <a:p>
            <a:r>
              <a:rPr lang="en-US" sz="5400" u="sng" dirty="0" err="1" smtClean="0"/>
              <a:t>Ch</a:t>
            </a:r>
            <a:r>
              <a:rPr lang="en-US" sz="5400" u="sng" dirty="0" smtClean="0"/>
              <a:t> 12 Universal </a:t>
            </a:r>
            <a:r>
              <a:rPr lang="en-US" sz="5400" u="sng" dirty="0" smtClean="0"/>
              <a:t>Gravitation</a:t>
            </a:r>
            <a:br>
              <a:rPr lang="en-US" sz="5400" u="sng" dirty="0" smtClean="0"/>
            </a:br>
            <a:r>
              <a:rPr lang="en-US" sz="5400" dirty="0" smtClean="0"/>
              <a:t>p168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534400" cy="4267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Gravity is the way masses communicate with each other</a:t>
            </a:r>
          </a:p>
          <a:p>
            <a:pPr marL="0" indent="0">
              <a:buNone/>
            </a:pPr>
            <a:endParaRPr lang="en-US" sz="4800" dirty="0" smtClean="0"/>
          </a:p>
          <a:p>
            <a:r>
              <a:rPr lang="en-US" sz="4800" dirty="0" smtClean="0"/>
              <a:t>ALL masses attract ALL other </a:t>
            </a:r>
            <a:r>
              <a:rPr lang="en-US" sz="4800" dirty="0" smtClean="0"/>
              <a:t>masses!</a:t>
            </a:r>
            <a:endParaRPr lang="en-US" sz="4800" dirty="0" smtClean="0"/>
          </a:p>
          <a:p>
            <a:pPr marL="0" indent="0">
              <a:buNone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147862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502"/>
            <a:ext cx="8229600" cy="1143000"/>
          </a:xfrm>
        </p:spPr>
        <p:txBody>
          <a:bodyPr/>
          <a:lstStyle/>
          <a:p>
            <a:r>
              <a:rPr lang="en-US" dirty="0" smtClean="0"/>
              <a:t>Black hole emitting radiation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1"/>
            <a:ext cx="9144000" cy="6019799"/>
          </a:xfrm>
        </p:spPr>
      </p:pic>
    </p:spTree>
    <p:extLst>
      <p:ext uri="{BB962C8B-B14F-4D97-AF65-F5344CB8AC3E}">
        <p14:creationId xmlns:p14="http://schemas.microsoft.com/office/powerpoint/2010/main" val="28543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55"/>
            <a:ext cx="8229600" cy="1143000"/>
          </a:xfrm>
        </p:spPr>
        <p:txBody>
          <a:bodyPr/>
          <a:lstStyle/>
          <a:p>
            <a:r>
              <a:rPr lang="en-US" dirty="0" smtClean="0"/>
              <a:t>Satellite Motion Ch14 p199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990600"/>
            <a:ext cx="5754820" cy="5781712"/>
          </a:xfrm>
        </p:spPr>
      </p:pic>
    </p:spTree>
    <p:extLst>
      <p:ext uri="{BB962C8B-B14F-4D97-AF65-F5344CB8AC3E}">
        <p14:creationId xmlns:p14="http://schemas.microsoft.com/office/powerpoint/2010/main" val="95386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Earth’s curvature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133600"/>
            <a:ext cx="9067801" cy="2590800"/>
          </a:xfrm>
        </p:spPr>
      </p:pic>
    </p:spTree>
    <p:extLst>
      <p:ext uri="{BB962C8B-B14F-4D97-AF65-F5344CB8AC3E}">
        <p14:creationId xmlns:p14="http://schemas.microsoft.com/office/powerpoint/2010/main" val="148680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2468562"/>
          </a:xfrm>
        </p:spPr>
        <p:txBody>
          <a:bodyPr>
            <a:normAutofit/>
          </a:bodyPr>
          <a:lstStyle/>
          <a:p>
            <a:r>
              <a:rPr lang="en-US" dirty="0" smtClean="0"/>
              <a:t>For Earth, minimum orbital speed is</a:t>
            </a:r>
            <a:br>
              <a:rPr lang="en-US" dirty="0" smtClean="0"/>
            </a:br>
            <a:r>
              <a:rPr lang="en-US" dirty="0" smtClean="0"/>
              <a:t>8km/s  (8,000 m out for every 5 m falling “down”!)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19200" y="3048000"/>
                <a:ext cx="6477000" cy="3382963"/>
              </a:xfrm>
            </p:spPr>
            <p:txBody>
              <a:bodyPr>
                <a:normAutofit/>
              </a:bodyPr>
              <a:lstStyle/>
              <a:p>
                <a:r>
                  <a:rPr lang="en-US" sz="4800" dirty="0">
                    <a:solidFill>
                      <a:prstClr val="black"/>
                    </a:solidFill>
                    <a:ea typeface="+mj-ea"/>
                    <a:cs typeface="+mj-cs"/>
                  </a:rPr>
                  <a:t>Escape </a:t>
                </a:r>
                <a:r>
                  <a:rPr lang="en-US" sz="4800" dirty="0" smtClean="0">
                    <a:solidFill>
                      <a:prstClr val="black"/>
                    </a:solidFill>
                    <a:ea typeface="+mj-ea"/>
                    <a:cs typeface="+mj-cs"/>
                  </a:rPr>
                  <a:t>speed </a:t>
                </a:r>
                <a:r>
                  <a:rPr lang="en-US" sz="4800" dirty="0" smtClean="0">
                    <a:solidFill>
                      <a:prstClr val="black"/>
                    </a:solidFill>
                    <a:ea typeface="+mj-ea"/>
                    <a:cs typeface="+mj-cs"/>
                    <a:sym typeface="Wingdings" pitchFamily="2" charset="2"/>
                  </a:rPr>
                  <a:t></a:t>
                </a:r>
                <a:endParaRPr lang="en-US" sz="4800" dirty="0" smtClean="0"/>
              </a:p>
              <a:p>
                <a:pPr marL="0" indent="0">
                  <a:buNone/>
                </a:pPr>
                <a:r>
                  <a:rPr lang="en-US" sz="5400" dirty="0" smtClean="0"/>
                  <a:t>v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5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5400" b="0" i="1" smtClean="0">
                            <a:latin typeface="Cambria Math"/>
                          </a:rPr>
                          <m:t>2</m:t>
                        </m:r>
                        <m:r>
                          <a:rPr lang="en-US" sz="5400" b="0" i="1" smtClean="0">
                            <a:latin typeface="Cambria Math"/>
                          </a:rPr>
                          <m:t>𝐺𝑀</m:t>
                        </m:r>
                        <m:r>
                          <a:rPr lang="en-US" sz="5400" b="0" i="1" smtClean="0">
                            <a:latin typeface="Cambria Math"/>
                          </a:rPr>
                          <m:t>/</m:t>
                        </m:r>
                        <m:r>
                          <a:rPr lang="en-US" sz="5400" b="0" i="1" smtClean="0">
                            <a:latin typeface="Cambria Math"/>
                          </a:rPr>
                          <m:t>𝑑</m:t>
                        </m:r>
                      </m:e>
                    </m:rad>
                  </m:oMath>
                </a14:m>
                <a:endParaRPr lang="en-US" sz="5400" dirty="0" smtClean="0"/>
              </a:p>
              <a:p>
                <a:pPr marL="0" indent="0">
                  <a:buNone/>
                </a:pPr>
                <a:r>
                  <a:rPr lang="en-US" sz="4000" dirty="0" smtClean="0"/>
                  <a:t>P207-209</a:t>
                </a:r>
                <a:endParaRPr lang="en-US" sz="4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200" y="3048000"/>
                <a:ext cx="6477000" cy="3382963"/>
              </a:xfrm>
              <a:blipFill rotWithShape="1">
                <a:blip r:embed="rId2"/>
                <a:stretch>
                  <a:fillRect l="-4986" t="-46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18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5638800" cy="868362"/>
          </a:xfrm>
        </p:spPr>
        <p:txBody>
          <a:bodyPr/>
          <a:lstStyle/>
          <a:p>
            <a:r>
              <a:rPr lang="en-US" b="1" dirty="0" smtClean="0"/>
              <a:t>6 km/s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371600"/>
            <a:ext cx="5442128" cy="5181599"/>
          </a:xfrm>
        </p:spPr>
      </p:pic>
    </p:spTree>
    <p:extLst>
      <p:ext uri="{BB962C8B-B14F-4D97-AF65-F5344CB8AC3E}">
        <p14:creationId xmlns:p14="http://schemas.microsoft.com/office/powerpoint/2010/main" val="65719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1630"/>
            <a:ext cx="5562600" cy="1020762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8 km/s</a:t>
            </a:r>
            <a:endParaRPr lang="en-US" sz="54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924464"/>
            <a:ext cx="6231869" cy="5933536"/>
          </a:xfrm>
        </p:spPr>
      </p:pic>
    </p:spTree>
    <p:extLst>
      <p:ext uri="{BB962C8B-B14F-4D97-AF65-F5344CB8AC3E}">
        <p14:creationId xmlns:p14="http://schemas.microsoft.com/office/powerpoint/2010/main" val="242817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582" y="228600"/>
            <a:ext cx="9210583" cy="6324600"/>
          </a:xfrm>
        </p:spPr>
      </p:pic>
    </p:spTree>
    <p:extLst>
      <p:ext uri="{BB962C8B-B14F-4D97-AF65-F5344CB8AC3E}">
        <p14:creationId xmlns:p14="http://schemas.microsoft.com/office/powerpoint/2010/main" val="202365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800" y="0"/>
            <a:ext cx="4521200" cy="2613819"/>
          </a:xfrm>
        </p:spPr>
      </p:pic>
      <p:sp>
        <p:nvSpPr>
          <p:cNvPr id="5" name="Rectangle 4"/>
          <p:cNvSpPr/>
          <p:nvPr/>
        </p:nvSpPr>
        <p:spPr>
          <a:xfrm>
            <a:off x="228600" y="2444151"/>
            <a:ext cx="8763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4400" dirty="0" smtClean="0">
                <a:solidFill>
                  <a:prstClr val="black"/>
                </a:solidFill>
              </a:rPr>
              <a:t>NEWTON Genius:  </a:t>
            </a:r>
            <a:r>
              <a:rPr lang="en-US" sz="4400" dirty="0">
                <a:solidFill>
                  <a:prstClr val="black"/>
                </a:solidFill>
              </a:rPr>
              <a:t>Falling Apple compared with Falling Moon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4000" dirty="0">
                <a:solidFill>
                  <a:prstClr val="black"/>
                </a:solidFill>
              </a:rPr>
              <a:t>In 1 s an apple near Earth’s surface falls 5m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4000" dirty="0">
                <a:solidFill>
                  <a:prstClr val="black"/>
                </a:solidFill>
              </a:rPr>
              <a:t>Moon is 60x further away; falls 1/(60)</a:t>
            </a:r>
            <a:r>
              <a:rPr lang="en-US" sz="4000" baseline="30000" dirty="0">
                <a:solidFill>
                  <a:prstClr val="black"/>
                </a:solidFill>
              </a:rPr>
              <a:t>2</a:t>
            </a:r>
            <a:r>
              <a:rPr lang="en-US" sz="4000" dirty="0">
                <a:solidFill>
                  <a:prstClr val="black"/>
                </a:solidFill>
              </a:rPr>
              <a:t> or 1.4mm </a:t>
            </a:r>
          </a:p>
        </p:txBody>
      </p:sp>
    </p:spTree>
    <p:extLst>
      <p:ext uri="{BB962C8B-B14F-4D97-AF65-F5344CB8AC3E}">
        <p14:creationId xmlns:p14="http://schemas.microsoft.com/office/powerpoint/2010/main" val="156865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47200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18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70104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Gravity, Electrical, and Magnetic Forces are VERY similar!!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0" y="762001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/>
              <a:t>Unified Theory</a:t>
            </a:r>
          </a:p>
          <a:p>
            <a:r>
              <a:rPr lang="en-US" sz="3600" dirty="0"/>
              <a:t>In order to unify the gravity field and the electric field a relation between the gravity and the electricity must be defined. Gravity is like a liquid space energy density – the pressure of the free space. Gravity exists in lower density – "empty space" - or in higher density – "material". Electricity must be generated and is not permanent existing. Electricity is a synonym for a unstable gravity situation – the fluctuations of the </a:t>
            </a:r>
            <a:r>
              <a:rPr lang="en-US" sz="3600" dirty="0" smtClean="0"/>
              <a:t>gravity…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403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725" y="-152400"/>
            <a:ext cx="6532419" cy="718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14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Cavendish p174 (1897) </a:t>
            </a:r>
            <a:br>
              <a:rPr lang="en-US" dirty="0" smtClean="0"/>
            </a:br>
            <a:r>
              <a:rPr lang="en-US" dirty="0" smtClean="0"/>
              <a:t>G = </a:t>
            </a:r>
            <a:r>
              <a:rPr lang="en-US" b="1" dirty="0" smtClean="0"/>
              <a:t>6.67 x 10</a:t>
            </a:r>
            <a:r>
              <a:rPr lang="en-US" b="1" baseline="30000" dirty="0" smtClean="0"/>
              <a:t>-11</a:t>
            </a:r>
            <a:r>
              <a:rPr lang="en-US" b="1" dirty="0" smtClean="0"/>
              <a:t> N m</a:t>
            </a:r>
            <a:r>
              <a:rPr lang="en-US" b="1" baseline="30000" dirty="0" smtClean="0"/>
              <a:t>2</a:t>
            </a:r>
            <a:r>
              <a:rPr lang="en-US" b="1" dirty="0" smtClean="0"/>
              <a:t>/kg</a:t>
            </a:r>
            <a:r>
              <a:rPr lang="en-US" b="1" baseline="30000" dirty="0" smtClean="0"/>
              <a:t>2</a:t>
            </a:r>
            <a:endParaRPr lang="en-US" b="1" baseline="30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342980"/>
            <a:ext cx="5483352" cy="5507831"/>
          </a:xfrm>
        </p:spPr>
      </p:pic>
    </p:spTree>
    <p:extLst>
      <p:ext uri="{BB962C8B-B14F-4D97-AF65-F5344CB8AC3E}">
        <p14:creationId xmlns:p14="http://schemas.microsoft.com/office/powerpoint/2010/main" val="243215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12.5 Inverse Square </a:t>
            </a:r>
            <a:r>
              <a:rPr lang="en-US" dirty="0" smtClean="0"/>
              <a:t>Law p175-177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19200"/>
            <a:ext cx="6927668" cy="5638800"/>
          </a:xfrm>
        </p:spPr>
      </p:pic>
    </p:spTree>
    <p:extLst>
      <p:ext uri="{BB962C8B-B14F-4D97-AF65-F5344CB8AC3E}">
        <p14:creationId xmlns:p14="http://schemas.microsoft.com/office/powerpoint/2010/main" val="298461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Spheres and </a:t>
            </a:r>
            <a:r>
              <a:rPr lang="en-US" dirty="0" smtClean="0"/>
              <a:t>Perturbations p177-179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43000"/>
            <a:ext cx="8077200" cy="5443974"/>
          </a:xfrm>
        </p:spPr>
      </p:pic>
    </p:spTree>
    <p:extLst>
      <p:ext uri="{BB962C8B-B14F-4D97-AF65-F5344CB8AC3E}">
        <p14:creationId xmlns:p14="http://schemas.microsoft.com/office/powerpoint/2010/main" val="355378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478</TotalTime>
  <Words>292</Words>
  <Application>Microsoft Office PowerPoint</Application>
  <PresentationFormat>On-screen Show (4:3)</PresentationFormat>
  <Paragraphs>43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Conceptual Physics  Ch 12-14</vt:lpstr>
      <vt:lpstr>Ch 12 Universal Gravitation p168</vt:lpstr>
      <vt:lpstr>PowerPoint Presentation</vt:lpstr>
      <vt:lpstr>PowerPoint Presentation</vt:lpstr>
      <vt:lpstr>Gravity, Electrical, and Magnetic Forces are VERY similar!!</vt:lpstr>
      <vt:lpstr>PowerPoint Presentation</vt:lpstr>
      <vt:lpstr>Cavendish p174 (1897)  G = 6.67 x 10-11 N m2/kg2</vt:lpstr>
      <vt:lpstr>12.5 Inverse Square Law p175-177</vt:lpstr>
      <vt:lpstr>Spheres and Perturbations p177-179</vt:lpstr>
      <vt:lpstr>PowerPoint Presentation</vt:lpstr>
      <vt:lpstr>Ch13 Gravitational Interactions p182</vt:lpstr>
      <vt:lpstr>Ocean Tides p187-190</vt:lpstr>
      <vt:lpstr>Moon Phases and Eclipses p191</vt:lpstr>
      <vt:lpstr>PowerPoint Presentation</vt:lpstr>
      <vt:lpstr>PowerPoint Presentation</vt:lpstr>
      <vt:lpstr>PowerPoint Presentation</vt:lpstr>
      <vt:lpstr>Black Holes p195</vt:lpstr>
      <vt:lpstr>PowerPoint Presentation</vt:lpstr>
      <vt:lpstr>Black hole tearing apart a star!</vt:lpstr>
      <vt:lpstr>Black hole emitting radiation</vt:lpstr>
      <vt:lpstr>Satellite Motion Ch14 p199</vt:lpstr>
      <vt:lpstr>Earth’s curvature</vt:lpstr>
      <vt:lpstr>For Earth, minimum orbital speed is 8km/s  (8,000 m out for every 5 m falling “down”!)</vt:lpstr>
      <vt:lpstr>6 km/s</vt:lpstr>
      <vt:lpstr>8 km/s</vt:lpstr>
      <vt:lpstr>PowerPoint Presentation</vt:lpstr>
    </vt:vector>
  </TitlesOfParts>
  <Company>Tuscaloosa City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Conceptual Physics Ch 12-14</dc:title>
  <dc:creator>Victoria Evans</dc:creator>
  <cp:lastModifiedBy>Victoria Evans</cp:lastModifiedBy>
  <cp:revision>34</cp:revision>
  <dcterms:created xsi:type="dcterms:W3CDTF">2013-02-08T18:00:35Z</dcterms:created>
  <dcterms:modified xsi:type="dcterms:W3CDTF">2013-02-11T19:00:01Z</dcterms:modified>
</cp:coreProperties>
</file>