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85" r:id="rId6"/>
    <p:sldId id="272" r:id="rId7"/>
    <p:sldId id="286" r:id="rId8"/>
    <p:sldId id="287" r:id="rId9"/>
    <p:sldId id="288" r:id="rId10"/>
    <p:sldId id="273" r:id="rId11"/>
    <p:sldId id="289" r:id="rId12"/>
    <p:sldId id="278" r:id="rId13"/>
    <p:sldId id="291" r:id="rId14"/>
    <p:sldId id="290" r:id="rId15"/>
    <p:sldId id="292" r:id="rId16"/>
    <p:sldId id="271" r:id="rId17"/>
    <p:sldId id="274" r:id="rId18"/>
    <p:sldId id="275" r:id="rId19"/>
    <p:sldId id="276" r:id="rId20"/>
    <p:sldId id="277" r:id="rId21"/>
    <p:sldId id="266" r:id="rId22"/>
    <p:sldId id="279" r:id="rId23"/>
    <p:sldId id="269" r:id="rId24"/>
    <p:sldId id="280" r:id="rId25"/>
    <p:sldId id="293" r:id="rId26"/>
    <p:sldId id="283" r:id="rId27"/>
    <p:sldId id="295" r:id="rId28"/>
    <p:sldId id="294" r:id="rId29"/>
    <p:sldId id="296" r:id="rId30"/>
    <p:sldId id="297" r:id="rId31"/>
    <p:sldId id="298" r:id="rId32"/>
    <p:sldId id="281" r:id="rId33"/>
    <p:sldId id="284" r:id="rId34"/>
    <p:sldId id="282" r:id="rId35"/>
    <p:sldId id="299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2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C3FCE-11CF-431A-AE24-92BADB4C2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B14CE-5D94-4C67-932D-DC495DA67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ACF19-88A2-46F8-BD81-8FD4798F0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F4409-DECE-450B-9C8E-8C65DF1FD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237CF-1270-425C-BDA3-A018EAF7A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EFDFA-A950-497C-9179-F594037EB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2D3DE-42CA-4837-BA06-B94172F34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5AB5A-71C1-4805-A8C3-B85F53643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5AA36-7FB2-49ED-A8ED-8A06E1ABD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C3845-D058-4024-8920-7DF41ACE3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BE959-C1B9-4EC3-BADB-BD9050B77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A54BE-2A89-4ABB-8ACE-D1C835AFB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DD484F1-B1B9-4041-BCE8-3BF21E231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4" Type="http://schemas.openxmlformats.org/officeDocument/2006/relationships/image" Target="../media/image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4" Type="http://schemas.openxmlformats.org/officeDocument/2006/relationships/image" Target="../media/image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image" Target="../media/image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Relationship Id="rId4" Type="http://schemas.openxmlformats.org/officeDocument/2006/relationships/image" Target="../media/image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Relationship Id="rId4" Type="http://schemas.openxmlformats.org/officeDocument/2006/relationships/image" Target="../media/image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Relationship Id="rId4" Type="http://schemas.openxmlformats.org/officeDocument/2006/relationships/image" Target="../media/image2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2000clicks.com/mathhelp/PhysicsMomentum.aspx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2000clicks.com/mathhelp/PhysicsMomentum.aspx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8000" smtClean="0"/>
              <a:t>On the highway of life, are you the bug or the windshield?</a:t>
            </a:r>
          </a:p>
        </p:txBody>
      </p:sp>
    </p:spTree>
  </p:cSld>
  <p:clrMapOvr>
    <a:masterClrMapping/>
  </p:clrMapOvr>
  <p:transition advTm="353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3555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153400" y="1143000"/>
            <a:ext cx="762000" cy="604838"/>
          </a:xfr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The </a:t>
            </a:r>
            <a:r>
              <a:rPr lang="en-US" sz="4400" u="sng">
                <a:solidFill>
                  <a:schemeClr val="tx2"/>
                </a:solidFill>
              </a:rPr>
              <a:t>change of velocity</a:t>
            </a:r>
            <a:r>
              <a:rPr lang="en-US" sz="4400">
                <a:solidFill>
                  <a:schemeClr val="tx2"/>
                </a:solidFill>
              </a:rPr>
              <a:t> on each is…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495800" y="2286000"/>
            <a:ext cx="3962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dirty="0" smtClean="0"/>
              <a:t>The same for bug and car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dirty="0" smtClean="0"/>
              <a:t>Very Different for bug and car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 advTm="121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3555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153400" y="1143000"/>
            <a:ext cx="762000" cy="604838"/>
          </a:xfr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The </a:t>
            </a:r>
            <a:r>
              <a:rPr lang="en-US" sz="4400" u="sng">
                <a:solidFill>
                  <a:schemeClr val="tx2"/>
                </a:solidFill>
              </a:rPr>
              <a:t>change of velocity</a:t>
            </a:r>
            <a:r>
              <a:rPr lang="en-US" sz="4400">
                <a:solidFill>
                  <a:schemeClr val="tx2"/>
                </a:solidFill>
              </a:rPr>
              <a:t> on each is…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724400" y="2209800"/>
            <a:ext cx="4267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b) </a:t>
            </a:r>
            <a:r>
              <a:rPr lang="en-US" sz="2400" b="1" dirty="0" smtClean="0"/>
              <a:t>Very Different! </a:t>
            </a:r>
            <a:endParaRPr lang="en-US" sz="2400" dirty="0"/>
          </a:p>
          <a:p>
            <a:pPr>
              <a:spcBef>
                <a:spcPct val="50000"/>
              </a:spcBef>
            </a:pPr>
            <a:r>
              <a:rPr lang="en-US" sz="2400" i="1" dirty="0" smtClean="0"/>
              <a:t>The </a:t>
            </a:r>
            <a:r>
              <a:rPr lang="en-US" sz="2400" i="1" dirty="0"/>
              <a:t>car, hardly noticeable</a:t>
            </a:r>
            <a:r>
              <a:rPr lang="en-US" sz="2400" i="1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en-US" sz="2400" dirty="0" smtClean="0"/>
              <a:t>The bug, VERY noticeable</a:t>
            </a:r>
            <a:r>
              <a:rPr lang="en-US" sz="2400" dirty="0"/>
              <a:t>. The bug slows down, stops and reverses direction.</a:t>
            </a:r>
          </a:p>
        </p:txBody>
      </p:sp>
    </p:spTree>
    <p:custDataLst>
      <p:tags r:id="rId1"/>
    </p:custDataLst>
  </p:cSld>
  <p:clrMapOvr>
    <a:masterClrMapping/>
  </p:clrMapOvr>
  <p:transition advTm="121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8675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153400" y="1143000"/>
            <a:ext cx="762000" cy="604838"/>
          </a:xfr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The </a:t>
            </a:r>
            <a:r>
              <a:rPr lang="en-US" sz="4400" u="sng">
                <a:solidFill>
                  <a:schemeClr val="tx2"/>
                </a:solidFill>
              </a:rPr>
              <a:t>momentum </a:t>
            </a:r>
            <a:r>
              <a:rPr lang="en-US" sz="4400">
                <a:solidFill>
                  <a:schemeClr val="tx2"/>
                </a:solidFill>
              </a:rPr>
              <a:t>before and after…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343400" y="2667000"/>
            <a:ext cx="3352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dirty="0" smtClean="0"/>
              <a:t>The same. 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dirty="0" smtClean="0"/>
              <a:t>Different.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 advTm="107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8675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543800" y="1524000"/>
            <a:ext cx="762000" cy="604838"/>
          </a:xfr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tx2"/>
                </a:solidFill>
              </a:rPr>
              <a:t>The </a:t>
            </a:r>
            <a:r>
              <a:rPr lang="en-US" sz="4400" dirty="0" smtClean="0">
                <a:solidFill>
                  <a:schemeClr val="tx2"/>
                </a:solidFill>
              </a:rPr>
              <a:t>total </a:t>
            </a:r>
            <a:r>
              <a:rPr lang="en-US" sz="4400" u="sng" dirty="0" smtClean="0">
                <a:solidFill>
                  <a:schemeClr val="tx2"/>
                </a:solidFill>
              </a:rPr>
              <a:t>momentum</a:t>
            </a:r>
            <a:r>
              <a:rPr lang="en-US" sz="4400" dirty="0" smtClean="0">
                <a:solidFill>
                  <a:schemeClr val="tx2"/>
                </a:solidFill>
              </a:rPr>
              <a:t> before </a:t>
            </a:r>
            <a:r>
              <a:rPr lang="en-US" sz="4400" dirty="0">
                <a:solidFill>
                  <a:schemeClr val="tx2"/>
                </a:solidFill>
              </a:rPr>
              <a:t>and after…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572000" y="2133600"/>
            <a:ext cx="3581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dirty="0" smtClean="0"/>
              <a:t>The same!</a:t>
            </a:r>
          </a:p>
          <a:p>
            <a:pPr marL="457200" indent="-457200">
              <a:spcBef>
                <a:spcPct val="50000"/>
              </a:spcBef>
            </a:pPr>
            <a:r>
              <a:rPr lang="en-US" sz="2400" dirty="0"/>
              <a:t>M</a:t>
            </a:r>
            <a:r>
              <a:rPr lang="en-US" sz="2400" dirty="0" smtClean="0"/>
              <a:t>omentum </a:t>
            </a:r>
            <a:r>
              <a:rPr lang="en-US" sz="2400" dirty="0"/>
              <a:t>is conserved in a collision.</a:t>
            </a:r>
          </a:p>
        </p:txBody>
      </p:sp>
    </p:spTree>
    <p:custDataLst>
      <p:tags r:id="rId1"/>
    </p:custDataLst>
  </p:cSld>
  <p:clrMapOvr>
    <a:masterClrMapping/>
  </p:clrMapOvr>
  <p:transition advTm="107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8675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153400" y="1143000"/>
            <a:ext cx="762000" cy="604838"/>
          </a:xfr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33400" y="304800"/>
            <a:ext cx="8229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solidFill>
                  <a:schemeClr val="tx2"/>
                </a:solidFill>
              </a:rPr>
              <a:t>The CHANGE in </a:t>
            </a:r>
            <a:r>
              <a:rPr lang="en-US" sz="4400" u="sng" dirty="0" smtClean="0">
                <a:solidFill>
                  <a:schemeClr val="tx2"/>
                </a:solidFill>
              </a:rPr>
              <a:t>momentum </a:t>
            </a:r>
            <a:r>
              <a:rPr lang="en-US" sz="4400" dirty="0" smtClean="0">
                <a:solidFill>
                  <a:schemeClr val="tx2"/>
                </a:solidFill>
              </a:rPr>
              <a:t>of car, and the change in momentum of bug…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953000" y="2819400"/>
            <a:ext cx="36576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800" dirty="0" smtClean="0"/>
              <a:t>Larger for the bug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800" dirty="0" smtClean="0"/>
              <a:t>Larger for the car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800" dirty="0" smtClean="0"/>
              <a:t>The same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800" dirty="0" smtClean="0"/>
              <a:t>No way to tell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p:transition advTm="107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8675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077200" y="1371600"/>
            <a:ext cx="762000" cy="604838"/>
          </a:xfr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" y="304800"/>
            <a:ext cx="8305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tx2"/>
                </a:solidFill>
              </a:rPr>
              <a:t>The </a:t>
            </a:r>
            <a:r>
              <a:rPr lang="en-US" sz="4400" dirty="0" smtClean="0">
                <a:solidFill>
                  <a:schemeClr val="tx2"/>
                </a:solidFill>
              </a:rPr>
              <a:t>CHANGE in </a:t>
            </a:r>
            <a:r>
              <a:rPr lang="en-US" sz="4400" u="sng" dirty="0" smtClean="0">
                <a:solidFill>
                  <a:schemeClr val="tx2"/>
                </a:solidFill>
              </a:rPr>
              <a:t>momentum </a:t>
            </a:r>
            <a:r>
              <a:rPr lang="en-US" sz="4400" dirty="0" smtClean="0">
                <a:solidFill>
                  <a:schemeClr val="tx2"/>
                </a:solidFill>
              </a:rPr>
              <a:t>of car, and the change in momentum of bug…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495800" y="2971800"/>
            <a:ext cx="4419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3200" b="1" dirty="0" smtClean="0"/>
              <a:t>c) The same!</a:t>
            </a:r>
          </a:p>
          <a:p>
            <a:pPr marL="457200" indent="-457200">
              <a:spcBef>
                <a:spcPct val="50000"/>
              </a:spcBef>
            </a:pPr>
            <a:r>
              <a:rPr lang="en-US" sz="3200" dirty="0" smtClean="0"/>
              <a:t>Impulse = Change in p</a:t>
            </a:r>
          </a:p>
        </p:txBody>
      </p:sp>
    </p:spTree>
    <p:custDataLst>
      <p:tags r:id="rId1"/>
    </p:custDataLst>
  </p:cSld>
  <p:clrMapOvr>
    <a:masterClrMapping/>
  </p:clrMapOvr>
  <p:transition advTm="107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What about a BIGGER BUG?</a:t>
            </a:r>
          </a:p>
        </p:txBody>
      </p:sp>
    </p:spTree>
  </p:cSld>
  <p:clrMapOvr>
    <a:masterClrMapping/>
  </p:clrMapOvr>
  <p:transition advTm="379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4579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010400" y="234950"/>
            <a:ext cx="1905000" cy="1512888"/>
          </a:xfrm>
          <a:noFill/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400" dirty="0">
                <a:solidFill>
                  <a:schemeClr val="tx2"/>
                </a:solidFill>
              </a:rPr>
              <a:t>The force on each is…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029200" y="2362200"/>
            <a:ext cx="3505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The same-</a:t>
            </a:r>
            <a:r>
              <a:rPr lang="en-US" sz="2400" dirty="0"/>
              <a:t> Newton’s third law You can only exert back as much force as is exerted on you.</a:t>
            </a:r>
          </a:p>
        </p:txBody>
      </p:sp>
    </p:spTree>
    <p:custDataLst>
      <p:tags r:id="rId1"/>
    </p:custDataLst>
  </p:cSld>
  <p:clrMapOvr>
    <a:masterClrMapping/>
  </p:clrMapOvr>
  <p:transition advTm="118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5 0.38844 L -0.04583 0.38844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5603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81800" y="53975"/>
            <a:ext cx="2133600" cy="1693863"/>
          </a:xfr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400" dirty="0">
                <a:solidFill>
                  <a:schemeClr val="tx2"/>
                </a:solidFill>
              </a:rPr>
              <a:t>The time of impact is…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657600" y="2286000"/>
            <a:ext cx="5257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The same-</a:t>
            </a:r>
            <a:r>
              <a:rPr lang="en-US" sz="2400" dirty="0"/>
              <a:t> It would be impossible for the bug to hit the windshield for 2 seconds while the windshield hits the bug for 3 seconds.</a:t>
            </a:r>
          </a:p>
        </p:txBody>
      </p:sp>
    </p:spTree>
    <p:custDataLst>
      <p:tags r:id="rId1"/>
    </p:custDataLst>
  </p:cSld>
  <p:clrMapOvr>
    <a:masterClrMapping/>
  </p:clrMapOvr>
  <p:transition advTm="116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333 0.39052 L -0.04166 0.39052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6627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477000" y="2667000"/>
            <a:ext cx="2133600" cy="1693863"/>
          </a:xfrm>
          <a:noFill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400" dirty="0">
                <a:solidFill>
                  <a:schemeClr val="tx2"/>
                </a:solidFill>
              </a:rPr>
              <a:t>The </a:t>
            </a:r>
            <a:r>
              <a:rPr lang="en-US" sz="4400" u="sng" dirty="0">
                <a:solidFill>
                  <a:schemeClr val="tx2"/>
                </a:solidFill>
              </a:rPr>
              <a:t>change of velocity</a:t>
            </a:r>
            <a:r>
              <a:rPr lang="en-US" sz="4400" dirty="0">
                <a:solidFill>
                  <a:schemeClr val="tx2"/>
                </a:solidFill>
              </a:rPr>
              <a:t> on each is…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124200" y="1295400"/>
            <a:ext cx="4267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Slightly Different – The car, slows down noticeably. The bug slows down, stops and reverses direction.</a:t>
            </a:r>
          </a:p>
        </p:txBody>
      </p:sp>
    </p:spTree>
    <p:custDataLst>
      <p:tags r:id="rId1"/>
    </p:custDataLst>
  </p:cSld>
  <p:clrMapOvr>
    <a:masterClrMapping/>
  </p:clrMapOvr>
  <p:transition advTm="76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5 0.41272 L -0.03333 0.41272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Bug hits windshield</a:t>
            </a:r>
          </a:p>
        </p:txBody>
      </p:sp>
      <p:pic>
        <p:nvPicPr>
          <p:cNvPr id="3075" name="Picture 4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74713" y="2736850"/>
            <a:ext cx="4459287" cy="3135313"/>
          </a:xfrm>
          <a:noFill/>
        </p:spPr>
      </p:pic>
      <p:pic>
        <p:nvPicPr>
          <p:cNvPr id="3076" name="Picture 7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0" y="1981200"/>
            <a:ext cx="762000" cy="604838"/>
          </a:xfrm>
          <a:noFill/>
        </p:spPr>
      </p:pic>
    </p:spTree>
  </p:cSld>
  <p:clrMapOvr>
    <a:masterClrMapping/>
  </p:clrMapOvr>
  <p:transition advTm="220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 why does the bug go splat, but a windshield doesn’t?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713" y="2736850"/>
            <a:ext cx="3201987" cy="2251075"/>
          </a:xfrm>
          <a:noFill/>
        </p:spPr>
      </p:pic>
      <p:pic>
        <p:nvPicPr>
          <p:cNvPr id="14343" name="Picture 7" descr="j0197385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486400" y="1447800"/>
            <a:ext cx="762000" cy="604838"/>
          </a:xfrm>
          <a:noFill/>
        </p:spPr>
      </p:pic>
      <p:sp>
        <p:nvSpPr>
          <p:cNvPr id="14346" name="Text Box 10"/>
          <p:cNvSpPr txBox="1">
            <a:spLocks noChangeArrowheads="1"/>
          </p:cNvSpPr>
          <p:nvPr/>
        </p:nvSpPr>
        <p:spPr bwMode="auto">
          <a:xfrm rot="465067">
            <a:off x="2095500" y="425450"/>
            <a:ext cx="3070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Its only a Small force when a bug hits the windshield.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 rot="11218153" flipV="1">
            <a:off x="969963" y="5180013"/>
            <a:ext cx="70913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It only takes a small force to kill a bug. That same size force won’t hurt the windshield.</a:t>
            </a:r>
          </a:p>
        </p:txBody>
      </p:sp>
    </p:spTree>
    <p:custDataLst>
      <p:tags r:id="rId1"/>
    </p:custDataLst>
  </p:cSld>
  <p:clrMapOvr>
    <a:masterClrMapping/>
  </p:clrMapOvr>
  <p:transition advTm="112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526E-6 L 0.31267 -0.007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1214E-6 L -0.16667 0.2335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/>
      <p:bldP spid="143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74713" y="2736850"/>
            <a:ext cx="3201987" cy="2251075"/>
          </a:xfrm>
          <a:noFill/>
        </p:spPr>
      </p:pic>
      <p:pic>
        <p:nvPicPr>
          <p:cNvPr id="29699" name="Picture 3" descr="j0197385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389688" y="944563"/>
            <a:ext cx="2068512" cy="1927225"/>
          </a:xfrm>
          <a:noFill/>
        </p:spPr>
      </p:pic>
      <p:pic>
        <p:nvPicPr>
          <p:cNvPr id="29700" name="Picture 4" descr="j0197385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486400" y="1447800"/>
            <a:ext cx="762000" cy="604838"/>
          </a:xfrm>
          <a:noFill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 rot="-1098201">
            <a:off x="228600" y="449263"/>
            <a:ext cx="31242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The differences - the size of the force, impulse and momentum.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 rot="10562120" flipV="1">
            <a:off x="985838" y="5180013"/>
            <a:ext cx="70897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The smaller the bug, the less force, impulse, change in momentum, the bigger the bug the more of each.</a:t>
            </a:r>
          </a:p>
        </p:txBody>
      </p:sp>
    </p:spTree>
    <p:custDataLst>
      <p:tags r:id="rId1"/>
    </p:custDataLst>
  </p:cSld>
  <p:clrMapOvr>
    <a:masterClrMapping/>
  </p:clrMapOvr>
  <p:transition advTm="198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104E-6 L -0.2 0.27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2970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What if the bug is the same mass and same speed as a car?</a:t>
            </a:r>
          </a:p>
        </p:txBody>
      </p:sp>
      <p:pic>
        <p:nvPicPr>
          <p:cNvPr id="17412" name="Picture 4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3352800"/>
            <a:ext cx="3201988" cy="2251075"/>
          </a:xfrm>
          <a:noFill/>
        </p:spPr>
      </p:pic>
      <p:pic>
        <p:nvPicPr>
          <p:cNvPr id="17415" name="Picture 7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867400" y="2971800"/>
            <a:ext cx="3048000" cy="2419350"/>
          </a:xfrm>
          <a:noFill/>
        </p:spPr>
      </p:pic>
    </p:spTree>
    <p:custDataLst>
      <p:tags r:id="rId1"/>
    </p:custDataLst>
  </p:cSld>
  <p:clrMapOvr>
    <a:masterClrMapping/>
  </p:clrMapOvr>
  <p:transition advTm="64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33526E-6 L 0.225 -0.008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7 0.01248 L -0.325 0.0124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They </a:t>
            </a:r>
            <a:r>
              <a:rPr lang="en-US" dirty="0" smtClean="0"/>
              <a:t>stop!</a:t>
            </a:r>
            <a:endParaRPr lang="en-US" dirty="0" smtClean="0"/>
          </a:p>
        </p:txBody>
      </p:sp>
      <p:pic>
        <p:nvPicPr>
          <p:cNvPr id="31747" name="Picture 3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3352800"/>
            <a:ext cx="3201988" cy="2251075"/>
          </a:xfrm>
          <a:noFill/>
        </p:spPr>
      </p:pic>
      <p:pic>
        <p:nvPicPr>
          <p:cNvPr id="31748" name="Picture 4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791200" y="3048000"/>
            <a:ext cx="3048000" cy="2419350"/>
          </a:xfrm>
          <a:noFill/>
        </p:spPr>
      </p:pic>
    </p:spTree>
    <p:custDataLst>
      <p:tags r:id="rId1"/>
    </p:custDataLst>
  </p:cSld>
  <p:clrMapOvr>
    <a:masterClrMapping/>
  </p:clrMapOvr>
  <p:transition advTm="44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33526E-6 L 0.225 -0.008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7 0.01248 L -0.325 0.0124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4343400"/>
            <a:ext cx="3201988" cy="2251075"/>
          </a:xfrm>
          <a:noFill/>
        </p:spPr>
      </p:pic>
      <p:pic>
        <p:nvPicPr>
          <p:cNvPr id="31748" name="Picture 4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62600" y="4267200"/>
            <a:ext cx="3048000" cy="2419350"/>
          </a:xfrm>
          <a:noFill/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" y="304800"/>
            <a:ext cx="8763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kern="0" dirty="0" smtClean="0">
                <a:solidFill>
                  <a:schemeClr val="tx2"/>
                </a:solidFill>
              </a:rPr>
              <a:t>(</a:t>
            </a:r>
            <a:r>
              <a:rPr lang="en-US" sz="4400" kern="0" dirty="0" err="1">
                <a:solidFill>
                  <a:schemeClr val="tx2"/>
                </a:solidFill>
              </a:rPr>
              <a:t>mv</a:t>
            </a:r>
            <a:r>
              <a:rPr lang="en-US" sz="4400" kern="0" dirty="0">
                <a:solidFill>
                  <a:schemeClr val="tx2"/>
                </a:solidFill>
              </a:rPr>
              <a:t>)</a:t>
            </a:r>
            <a:r>
              <a:rPr lang="en-US" sz="4400" kern="0" baseline="-25000" dirty="0">
                <a:solidFill>
                  <a:schemeClr val="tx2"/>
                </a:solidFill>
              </a:rPr>
              <a:t>car</a:t>
            </a:r>
            <a:r>
              <a:rPr lang="en-US" sz="4400" kern="0" dirty="0">
                <a:solidFill>
                  <a:schemeClr val="tx2"/>
                </a:solidFill>
              </a:rPr>
              <a:t> </a:t>
            </a:r>
            <a:r>
              <a:rPr lang="en-US" sz="4400" kern="0" dirty="0" smtClean="0">
                <a:solidFill>
                  <a:schemeClr val="tx2"/>
                </a:solidFill>
              </a:rPr>
              <a:t> =  -(</a:t>
            </a:r>
            <a:r>
              <a:rPr lang="en-US" sz="4400" kern="0" dirty="0" err="1" smtClean="0">
                <a:solidFill>
                  <a:schemeClr val="tx2"/>
                </a:solidFill>
              </a:rPr>
              <a:t>mv</a:t>
            </a:r>
            <a:r>
              <a:rPr lang="en-US" sz="4400" kern="0" dirty="0" smtClean="0">
                <a:solidFill>
                  <a:schemeClr val="tx2"/>
                </a:solidFill>
              </a:rPr>
              <a:t>)</a:t>
            </a:r>
            <a:r>
              <a:rPr lang="en-US" sz="4400" kern="0" baseline="-25000" dirty="0" smtClean="0">
                <a:solidFill>
                  <a:schemeClr val="tx2"/>
                </a:solidFill>
              </a:rPr>
              <a:t>bug</a:t>
            </a:r>
          </a:p>
          <a:p>
            <a:pPr algn="ctr"/>
            <a:endParaRPr lang="en-US" sz="4400" kern="0" baseline="-25000" dirty="0" smtClean="0">
              <a:solidFill>
                <a:schemeClr val="tx2"/>
              </a:solidFill>
            </a:endParaRPr>
          </a:p>
          <a:p>
            <a:pPr algn="ctr"/>
            <a:r>
              <a:rPr lang="en-US" sz="4400" kern="0" baseline="-25000" dirty="0" smtClean="0">
                <a:solidFill>
                  <a:schemeClr val="tx2"/>
                </a:solidFill>
              </a:rPr>
              <a:t>Equal quantities in OPPOSITE directions.</a:t>
            </a:r>
          </a:p>
          <a:p>
            <a:pPr algn="ctr"/>
            <a:r>
              <a:rPr lang="en-US" sz="4400" i="1" kern="0" dirty="0" smtClean="0">
                <a:solidFill>
                  <a:schemeClr val="tx2"/>
                </a:solidFill>
              </a:rPr>
              <a:t>Bug’s v will be negative</a:t>
            </a:r>
            <a:r>
              <a:rPr lang="en-US" sz="4400" kern="0" dirty="0" smtClean="0">
                <a:solidFill>
                  <a:schemeClr val="tx2"/>
                </a:solidFill>
              </a:rPr>
              <a:t>.</a:t>
            </a:r>
          </a:p>
          <a:p>
            <a:pPr algn="ctr"/>
            <a:endParaRPr lang="en-US" sz="4400" kern="0" dirty="0">
              <a:solidFill>
                <a:schemeClr val="tx2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4400" kern="0" noProof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mv</a:t>
            </a:r>
            <a:r>
              <a:rPr lang="en-US" sz="4400" kern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</a:t>
            </a:r>
            <a:r>
              <a:rPr lang="en-US" sz="4400" kern="0" baseline="-25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car</a:t>
            </a:r>
            <a:r>
              <a:rPr lang="en-US" sz="4400" kern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+ (</a:t>
            </a:r>
            <a:r>
              <a:rPr lang="en-US" sz="4400" kern="0" noProof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mv</a:t>
            </a:r>
            <a:r>
              <a:rPr lang="en-US" sz="4400" kern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</a:t>
            </a:r>
            <a:r>
              <a:rPr lang="en-US" sz="4400" kern="0" baseline="-250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bug</a:t>
            </a:r>
            <a:r>
              <a:rPr lang="en-US" sz="4400" kern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= 0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 advTm="44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33526E-6 L 0.225 -0.008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7 0.01248 L -0.325 0.0124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554162"/>
          </a:xfrm>
        </p:spPr>
        <p:txBody>
          <a:bodyPr/>
          <a:lstStyle/>
          <a:p>
            <a:r>
              <a:rPr lang="en-US" dirty="0" smtClean="0"/>
              <a:t>Momentum symbol is p</a:t>
            </a:r>
            <a:br>
              <a:rPr lang="en-US" dirty="0" smtClean="0"/>
            </a:br>
            <a:r>
              <a:rPr lang="en-US" i="1" dirty="0" smtClean="0">
                <a:hlinkClick r:id="rId2"/>
              </a:rPr>
              <a:t>(Why p?)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828800"/>
            <a:ext cx="8610600" cy="4648200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p BEFORE collision = p AFTER collision</a:t>
            </a:r>
          </a:p>
          <a:p>
            <a:r>
              <a:rPr lang="en-US" sz="3600" i="1" dirty="0" smtClean="0"/>
              <a:t>SO, the basic format for every momentum problem </a:t>
            </a:r>
            <a:r>
              <a:rPr lang="en-US" sz="3600" b="1" i="1" u="sng" dirty="0" smtClean="0"/>
              <a:t>elastic</a:t>
            </a:r>
            <a:r>
              <a:rPr lang="en-US" sz="3600" i="1" dirty="0" smtClean="0"/>
              <a:t> collision:</a:t>
            </a:r>
            <a:endParaRPr lang="en-US" sz="3600" i="1" dirty="0" smtClean="0"/>
          </a:p>
          <a:p>
            <a:pPr>
              <a:buNone/>
            </a:pPr>
            <a:r>
              <a:rPr lang="en-US" sz="3600" dirty="0" err="1" smtClean="0"/>
              <a:t>m</a:t>
            </a:r>
            <a:r>
              <a:rPr lang="en-US" sz="3600" baseline="-25000" dirty="0" err="1" smtClean="0"/>
              <a:t>c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c</a:t>
            </a:r>
            <a:r>
              <a:rPr lang="en-US" sz="3600" dirty="0" smtClean="0"/>
              <a:t>    +   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b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b</a:t>
            </a:r>
            <a:r>
              <a:rPr lang="en-US" sz="3600" dirty="0" smtClean="0"/>
              <a:t>    =    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c</a:t>
            </a:r>
            <a:r>
              <a:rPr lang="en-US" sz="3600" dirty="0" err="1" smtClean="0"/>
              <a:t>’v</a:t>
            </a:r>
            <a:r>
              <a:rPr lang="en-US" sz="3600" baseline="-25000" dirty="0" err="1" smtClean="0"/>
              <a:t>c</a:t>
            </a:r>
            <a:r>
              <a:rPr lang="en-US" sz="3600" dirty="0" smtClean="0"/>
              <a:t>’  +  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b</a:t>
            </a:r>
            <a:r>
              <a:rPr lang="en-US" sz="3600" dirty="0" err="1" smtClean="0"/>
              <a:t>’v</a:t>
            </a:r>
            <a:r>
              <a:rPr lang="en-US" sz="3600" baseline="-25000" dirty="0" err="1" smtClean="0"/>
              <a:t>b</a:t>
            </a:r>
            <a:r>
              <a:rPr lang="en-US" sz="3600" dirty="0" smtClean="0"/>
              <a:t>’</a:t>
            </a:r>
          </a:p>
          <a:p>
            <a:pPr>
              <a:buNone/>
            </a:pPr>
            <a:r>
              <a:rPr lang="en-US" sz="3600" i="1" dirty="0" smtClean="0"/>
              <a:t>OR:</a:t>
            </a:r>
          </a:p>
          <a:p>
            <a:pPr>
              <a:buNone/>
            </a:pPr>
            <a:r>
              <a:rPr lang="en-US" sz="3600" dirty="0" smtClean="0"/>
              <a:t>(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c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c</a:t>
            </a:r>
            <a:r>
              <a:rPr lang="en-US" sz="3600" dirty="0" smtClean="0"/>
              <a:t>)</a:t>
            </a:r>
            <a:r>
              <a:rPr lang="en-US" sz="3600" baseline="-25000" dirty="0" err="1" smtClean="0"/>
              <a:t>i</a:t>
            </a:r>
            <a:r>
              <a:rPr lang="en-US" sz="3600" baseline="-25000" dirty="0" smtClean="0"/>
              <a:t>   </a:t>
            </a:r>
            <a:r>
              <a:rPr lang="en-US" sz="3600" dirty="0" smtClean="0"/>
              <a:t>+  (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b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b</a:t>
            </a:r>
            <a:r>
              <a:rPr lang="en-US" sz="3600" dirty="0" smtClean="0"/>
              <a:t>)</a:t>
            </a:r>
            <a:r>
              <a:rPr lang="en-US" sz="3600" baseline="-25000" dirty="0" err="1" smtClean="0"/>
              <a:t>i</a:t>
            </a:r>
            <a:r>
              <a:rPr lang="en-US" sz="3600" dirty="0" smtClean="0"/>
              <a:t>  =  (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c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c</a:t>
            </a:r>
            <a:r>
              <a:rPr lang="en-US" sz="3600" dirty="0" smtClean="0"/>
              <a:t>)</a:t>
            </a:r>
            <a:r>
              <a:rPr lang="en-US" sz="3600" baseline="-25000" dirty="0" smtClean="0"/>
              <a:t>f</a:t>
            </a:r>
            <a:r>
              <a:rPr lang="en-US" sz="3600" dirty="0" smtClean="0"/>
              <a:t>  + (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b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b</a:t>
            </a:r>
            <a:r>
              <a:rPr lang="en-US" sz="3600" dirty="0" smtClean="0"/>
              <a:t>)</a:t>
            </a:r>
            <a:r>
              <a:rPr lang="en-US" sz="3600" baseline="-25000" dirty="0" smtClean="0"/>
              <a:t>f</a:t>
            </a:r>
            <a:endParaRPr lang="en-US" sz="3600" baseline="-25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1981200"/>
          </a:xfrm>
        </p:spPr>
        <p:txBody>
          <a:bodyPr/>
          <a:lstStyle/>
          <a:p>
            <a:r>
              <a:rPr lang="en-US" dirty="0" smtClean="0"/>
              <a:t>Objects in an ELASTIC collision…</a:t>
            </a:r>
            <a:r>
              <a:rPr lang="en-US" i="1" dirty="0" smtClean="0"/>
              <a:t>bounce off.</a:t>
            </a:r>
            <a:endParaRPr lang="en-US" i="1" dirty="0"/>
          </a:p>
        </p:txBody>
      </p:sp>
      <p:pic>
        <p:nvPicPr>
          <p:cNvPr id="5" name="Content Placeholder 4" descr="momntum5 elastic collision animated gif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124200"/>
            <a:ext cx="8201025" cy="32665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554162"/>
          </a:xfrm>
        </p:spPr>
        <p:txBody>
          <a:bodyPr/>
          <a:lstStyle/>
          <a:p>
            <a:r>
              <a:rPr lang="en-US" dirty="0" smtClean="0"/>
              <a:t>Momentum symbol is p</a:t>
            </a:r>
            <a:br>
              <a:rPr lang="en-US" dirty="0" smtClean="0"/>
            </a:br>
            <a:r>
              <a:rPr lang="en-US" i="1" dirty="0" smtClean="0">
                <a:hlinkClick r:id="rId2"/>
              </a:rPr>
              <a:t>(Why p?)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828800"/>
            <a:ext cx="8610600" cy="4648200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p BEFORE collision = p AFTER collision</a:t>
            </a:r>
          </a:p>
          <a:p>
            <a:r>
              <a:rPr lang="en-US" sz="3600" i="1" dirty="0" smtClean="0"/>
              <a:t>SO, the basic format for every momentum problem </a:t>
            </a:r>
            <a:r>
              <a:rPr lang="en-US" sz="3600" b="1" i="1" u="sng" dirty="0" smtClean="0"/>
              <a:t>inelastic</a:t>
            </a:r>
            <a:r>
              <a:rPr lang="en-US" sz="3600" i="1" dirty="0" smtClean="0"/>
              <a:t> collision:</a:t>
            </a:r>
            <a:endParaRPr lang="en-US" sz="3600" i="1" dirty="0" smtClean="0"/>
          </a:p>
          <a:p>
            <a:pPr>
              <a:buNone/>
            </a:pPr>
            <a:r>
              <a:rPr lang="en-US" sz="3600" dirty="0" err="1" smtClean="0"/>
              <a:t>m</a:t>
            </a:r>
            <a:r>
              <a:rPr lang="en-US" sz="3600" baseline="-25000" dirty="0" err="1" smtClean="0"/>
              <a:t>c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c</a:t>
            </a:r>
            <a:r>
              <a:rPr lang="en-US" sz="3600" dirty="0" smtClean="0"/>
              <a:t>    +   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b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b</a:t>
            </a:r>
            <a:r>
              <a:rPr lang="en-US" sz="3600" dirty="0" smtClean="0"/>
              <a:t>    =    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c</a:t>
            </a:r>
            <a:r>
              <a:rPr lang="en-US" sz="3600" dirty="0" err="1" smtClean="0"/>
              <a:t>’v</a:t>
            </a:r>
            <a:r>
              <a:rPr lang="en-US" sz="3600" baseline="-25000" dirty="0" err="1" smtClean="0"/>
              <a:t>c</a:t>
            </a:r>
            <a:r>
              <a:rPr lang="en-US" sz="3600" dirty="0" smtClean="0"/>
              <a:t>’  +  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b</a:t>
            </a:r>
            <a:r>
              <a:rPr lang="en-US" sz="3600" dirty="0" err="1" smtClean="0"/>
              <a:t>’v</a:t>
            </a:r>
            <a:r>
              <a:rPr lang="en-US" sz="3600" baseline="-25000" dirty="0" err="1" smtClean="0"/>
              <a:t>b</a:t>
            </a:r>
            <a:r>
              <a:rPr lang="en-US" sz="3600" dirty="0" smtClean="0"/>
              <a:t>’</a:t>
            </a:r>
          </a:p>
          <a:p>
            <a:pPr>
              <a:buNone/>
            </a:pPr>
            <a:r>
              <a:rPr lang="en-US" sz="3600" i="1" dirty="0" smtClean="0"/>
              <a:t>OR:</a:t>
            </a:r>
          </a:p>
          <a:p>
            <a:pPr>
              <a:buNone/>
            </a:pPr>
            <a:r>
              <a:rPr lang="en-US" sz="3600" dirty="0" smtClean="0"/>
              <a:t>(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c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c</a:t>
            </a:r>
            <a:r>
              <a:rPr lang="en-US" sz="3600" dirty="0" smtClean="0"/>
              <a:t>)</a:t>
            </a:r>
            <a:r>
              <a:rPr lang="en-US" sz="3600" baseline="-25000" dirty="0" err="1" smtClean="0"/>
              <a:t>i</a:t>
            </a:r>
            <a:r>
              <a:rPr lang="en-US" sz="3600" baseline="-25000" dirty="0" smtClean="0"/>
              <a:t>   </a:t>
            </a:r>
            <a:r>
              <a:rPr lang="en-US" sz="3600" dirty="0" smtClean="0"/>
              <a:t>+  (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b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b</a:t>
            </a:r>
            <a:r>
              <a:rPr lang="en-US" sz="3600" dirty="0" smtClean="0"/>
              <a:t>)</a:t>
            </a:r>
            <a:r>
              <a:rPr lang="en-US" sz="3600" baseline="-25000" dirty="0" err="1" smtClean="0"/>
              <a:t>i</a:t>
            </a:r>
            <a:r>
              <a:rPr lang="en-US" sz="3600" dirty="0" smtClean="0"/>
              <a:t>  =  (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c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c</a:t>
            </a:r>
            <a:r>
              <a:rPr lang="en-US" sz="3600" dirty="0" smtClean="0"/>
              <a:t>)</a:t>
            </a:r>
            <a:r>
              <a:rPr lang="en-US" sz="3600" baseline="-25000" dirty="0" smtClean="0"/>
              <a:t>f</a:t>
            </a:r>
            <a:r>
              <a:rPr lang="en-US" sz="3600" dirty="0" smtClean="0"/>
              <a:t>  + (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b</a:t>
            </a:r>
            <a:r>
              <a:rPr lang="en-US" sz="3600" dirty="0" err="1" smtClean="0"/>
              <a:t>v</a:t>
            </a:r>
            <a:r>
              <a:rPr lang="en-US" sz="3600" baseline="-25000" dirty="0" err="1" smtClean="0"/>
              <a:t>b</a:t>
            </a:r>
            <a:r>
              <a:rPr lang="en-US" sz="3600" dirty="0" smtClean="0"/>
              <a:t>)</a:t>
            </a:r>
            <a:r>
              <a:rPr lang="en-US" sz="3600" baseline="-25000" dirty="0" smtClean="0"/>
              <a:t>f</a:t>
            </a:r>
            <a:endParaRPr lang="en-US" sz="36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Objects in an INELASTIC </a:t>
            </a:r>
            <a:r>
              <a:rPr lang="en-US" i="1" dirty="0" smtClean="0"/>
              <a:t>collision…stick together.</a:t>
            </a:r>
            <a:endParaRPr lang="en-US" i="1" dirty="0"/>
          </a:p>
        </p:txBody>
      </p:sp>
      <p:pic>
        <p:nvPicPr>
          <p:cNvPr id="5" name="Content Placeholder 4" descr="inelastic collision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429000"/>
            <a:ext cx="8476906" cy="28309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Windshield hits bug</a:t>
            </a:r>
          </a:p>
        </p:txBody>
      </p:sp>
      <p:pic>
        <p:nvPicPr>
          <p:cNvPr id="6147" name="Picture 3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6148" name="Picture 4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153400" y="1143000"/>
            <a:ext cx="762000" cy="604838"/>
          </a:xfrm>
          <a:noFill/>
        </p:spPr>
      </p:pic>
    </p:spTree>
    <p:custDataLst>
      <p:tags r:id="rId1"/>
    </p:custDataLst>
  </p:cSld>
  <p:clrMapOvr>
    <a:masterClrMapping/>
  </p:clrMapOvr>
  <p:transition advTm="67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3230562"/>
          </a:xfrm>
        </p:spPr>
        <p:txBody>
          <a:bodyPr/>
          <a:lstStyle/>
          <a:p>
            <a:r>
              <a:rPr lang="en-US" dirty="0" smtClean="0"/>
              <a:t>For our car and bug, do they have an ELASTIC, or INELASTIC collision?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57400"/>
            <a:ext cx="8077200" cy="3230562"/>
          </a:xfrm>
        </p:spPr>
        <p:txBody>
          <a:bodyPr/>
          <a:lstStyle/>
          <a:p>
            <a:r>
              <a:rPr lang="en-US" dirty="0" smtClean="0"/>
              <a:t>INELASTIC!!</a:t>
            </a:r>
            <a:br>
              <a:rPr lang="en-US" dirty="0" smtClean="0"/>
            </a:br>
            <a:r>
              <a:rPr lang="en-US" dirty="0" smtClean="0"/>
              <a:t>They stick together.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8534400" cy="60960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Here are some approximate </a:t>
            </a:r>
            <a:r>
              <a:rPr lang="en-US" dirty="0" smtClean="0"/>
              <a:t>numbers:</a:t>
            </a:r>
            <a:endParaRPr lang="en-US" dirty="0" smtClean="0"/>
          </a:p>
          <a:p>
            <a:pPr eaLnBrk="1" hangingPunct="1"/>
            <a:r>
              <a:rPr lang="en-US" dirty="0" smtClean="0"/>
              <a:t>Car mass 1500 kg</a:t>
            </a:r>
          </a:p>
          <a:p>
            <a:pPr eaLnBrk="1" hangingPunct="1"/>
            <a:r>
              <a:rPr lang="en-US" dirty="0" smtClean="0"/>
              <a:t>Car speed 60 mph </a:t>
            </a:r>
            <a:r>
              <a:rPr lang="en-US" dirty="0" smtClean="0"/>
              <a:t> =  </a:t>
            </a:r>
            <a:r>
              <a:rPr lang="en-US" dirty="0" smtClean="0"/>
              <a:t>33m/s</a:t>
            </a:r>
          </a:p>
          <a:p>
            <a:pPr eaLnBrk="1" hangingPunct="1"/>
            <a:r>
              <a:rPr lang="en-US" dirty="0" smtClean="0"/>
              <a:t>Bug mass   1 g  </a:t>
            </a:r>
            <a:r>
              <a:rPr lang="en-US" dirty="0" smtClean="0"/>
              <a:t>= 0.001 </a:t>
            </a:r>
            <a:r>
              <a:rPr lang="en-US" dirty="0" smtClean="0"/>
              <a:t>kg</a:t>
            </a:r>
          </a:p>
          <a:p>
            <a:pPr eaLnBrk="1" hangingPunct="1"/>
            <a:r>
              <a:rPr lang="en-US" dirty="0" smtClean="0"/>
              <a:t>Bug speed bug speed 10 </a:t>
            </a:r>
            <a:r>
              <a:rPr lang="en-US" dirty="0" smtClean="0"/>
              <a:t>mph = </a:t>
            </a:r>
            <a:r>
              <a:rPr lang="en-US" dirty="0" smtClean="0"/>
              <a:t>7 </a:t>
            </a:r>
            <a:r>
              <a:rPr lang="en-US" dirty="0" smtClean="0"/>
              <a:t>m/s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r>
              <a:rPr lang="en-US" b="1" dirty="0" smtClean="0"/>
              <a:t>QUESTION 1</a:t>
            </a:r>
            <a:r>
              <a:rPr lang="en-US" dirty="0" smtClean="0"/>
              <a:t>: What is the VELOCITY of the bug and car smashed together in the inelastic collision AFTER the collision?</a:t>
            </a:r>
          </a:p>
          <a:p>
            <a:pPr eaLnBrk="1" hangingPunct="1">
              <a:buNone/>
            </a:pPr>
            <a:r>
              <a:rPr lang="en-US" b="1" dirty="0" smtClean="0"/>
              <a:t>QUESTION 2: a) What is the CHANGE in velocity of car?  b) And bug?</a:t>
            </a:r>
            <a:endParaRPr lang="en-US" b="1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PLEASE try to solve!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724400"/>
          </a:xfrm>
        </p:spPr>
        <p:txBody>
          <a:bodyPr/>
          <a:lstStyle/>
          <a:p>
            <a:r>
              <a:rPr lang="en-US" sz="3600" dirty="0" smtClean="0"/>
              <a:t>BEFORE you go to the next slide!!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What formula will you use?</a:t>
            </a:r>
          </a:p>
          <a:p>
            <a:r>
              <a:rPr lang="en-US" sz="3600" dirty="0" smtClean="0"/>
              <a:t>Please write out your work!</a:t>
            </a:r>
          </a:p>
          <a:p>
            <a:endParaRPr lang="en-US" dirty="0" smtClean="0"/>
          </a:p>
          <a:p>
            <a:r>
              <a:rPr lang="en-US" sz="3600" dirty="0" smtClean="0">
                <a:sym typeface="Wingdings" pitchFamily="2" charset="2"/>
              </a:rPr>
              <a:t></a:t>
            </a:r>
            <a:endParaRPr lang="en-US" sz="3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762000"/>
            <a:ext cx="8305800" cy="5562600"/>
          </a:xfrm>
        </p:spPr>
        <p:txBody>
          <a:bodyPr/>
          <a:lstStyle/>
          <a:p>
            <a:pPr eaLnBrk="1" hangingPunct="1"/>
            <a:r>
              <a:rPr lang="en-US" dirty="0" smtClean="0"/>
              <a:t>(1500kg) (33m/s)  + (0.001kg) (-7m/s)  =  </a:t>
            </a:r>
          </a:p>
          <a:p>
            <a:pPr eaLnBrk="1" hangingPunct="1">
              <a:buNone/>
            </a:pPr>
            <a:r>
              <a:rPr lang="en-US" dirty="0" smtClean="0"/>
              <a:t>    (1500kg  + 0.001kg)v</a:t>
            </a:r>
            <a:endParaRPr lang="en-US" dirty="0" smtClean="0"/>
          </a:p>
          <a:p>
            <a:pPr eaLnBrk="1" hangingPunct="1"/>
            <a:r>
              <a:rPr lang="en-US" dirty="0" smtClean="0"/>
              <a:t>49500kg ms/+ </a:t>
            </a:r>
            <a:r>
              <a:rPr lang="en-US" dirty="0" smtClean="0"/>
              <a:t>-0.007kgm/s  = 1500.001kg(v)</a:t>
            </a:r>
            <a:endParaRPr lang="en-US" dirty="0" smtClean="0"/>
          </a:p>
          <a:p>
            <a:pPr eaLnBrk="1" hangingPunct="1"/>
            <a:r>
              <a:rPr lang="en-US" dirty="0" smtClean="0"/>
              <a:t>49499.993kg m/s = 1500.001kg(v)</a:t>
            </a:r>
            <a:endParaRPr lang="en-US" dirty="0" smtClean="0"/>
          </a:p>
          <a:p>
            <a:pPr eaLnBrk="1" hangingPunct="1"/>
            <a:r>
              <a:rPr lang="en-US" dirty="0" smtClean="0"/>
              <a:t>32.99m/s  =  v</a:t>
            </a: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dirty="0" smtClean="0"/>
              <a:t>So the car’s velocity changes from 33m/s to 32.99m/s, while the bug changes from 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   -1m/s to 32.99m/s.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0484" name="Picture 4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001000" y="1676400"/>
            <a:ext cx="762000" cy="604838"/>
          </a:xfrm>
          <a:noFill/>
        </p:spPr>
      </p:pic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tx2"/>
                </a:solidFill>
              </a:rPr>
              <a:t>The force on each is</a:t>
            </a:r>
            <a:r>
              <a:rPr lang="en-US" sz="4400" dirty="0" smtClean="0">
                <a:solidFill>
                  <a:schemeClr val="tx2"/>
                </a:solidFill>
              </a:rPr>
              <a:t>… WHICH?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334000" y="2590800"/>
            <a:ext cx="3352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3200" b="1" dirty="0" smtClean="0"/>
              <a:t>Less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3200" b="1" dirty="0" smtClean="0"/>
              <a:t>More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3200" b="1" dirty="0" smtClean="0"/>
              <a:t>The same</a:t>
            </a:r>
            <a:endParaRPr lang="en-US" sz="3200" dirty="0"/>
          </a:p>
        </p:txBody>
      </p:sp>
    </p:spTree>
    <p:custDataLst>
      <p:tags r:id="rId1"/>
    </p:custDataLst>
  </p:cSld>
  <p:clrMapOvr>
    <a:masterClrMapping/>
  </p:clrMapOvr>
  <p:transition advTm="9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459288" cy="3135313"/>
          </a:xfrm>
          <a:noFill/>
        </p:spPr>
      </p:pic>
      <p:pic>
        <p:nvPicPr>
          <p:cNvPr id="20484" name="Picture 4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153400" y="1143000"/>
            <a:ext cx="762000" cy="604838"/>
          </a:xfrm>
          <a:noFill/>
        </p:spPr>
      </p:pic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The force on each is…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5105400" y="2514600"/>
            <a:ext cx="3581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/>
              <a:t>c) The same!  </a:t>
            </a:r>
          </a:p>
          <a:p>
            <a:pPr>
              <a:spcBef>
                <a:spcPct val="50000"/>
              </a:spcBef>
            </a:pPr>
            <a:r>
              <a:rPr lang="en-US" sz="2400" dirty="0" smtClean="0"/>
              <a:t>Newton’s </a:t>
            </a:r>
            <a:r>
              <a:rPr lang="en-US" sz="2400" dirty="0"/>
              <a:t>third law You can only exert back as much force as is exerted on you.</a:t>
            </a:r>
          </a:p>
        </p:txBody>
      </p:sp>
    </p:spTree>
    <p:custDataLst>
      <p:tags r:id="rId1"/>
    </p:custDataLst>
  </p:cSld>
  <p:clrMapOvr>
    <a:masterClrMapping/>
  </p:clrMapOvr>
  <p:transition advTm="9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971800"/>
            <a:ext cx="4459288" cy="3135313"/>
          </a:xfrm>
          <a:noFill/>
        </p:spPr>
      </p:pic>
      <p:pic>
        <p:nvPicPr>
          <p:cNvPr id="22531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077200" y="1600200"/>
            <a:ext cx="762000" cy="604838"/>
          </a:xfr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The time of impact is…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343400" y="2514600"/>
            <a:ext cx="2971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b="1" dirty="0" smtClean="0"/>
              <a:t>Less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b="1" dirty="0" smtClean="0"/>
              <a:t>More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b="1" dirty="0" smtClean="0"/>
              <a:t>The same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 advTm="108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971800"/>
            <a:ext cx="4459288" cy="3135313"/>
          </a:xfrm>
          <a:noFill/>
        </p:spPr>
      </p:pic>
      <p:pic>
        <p:nvPicPr>
          <p:cNvPr id="22531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077200" y="1600200"/>
            <a:ext cx="762000" cy="604838"/>
          </a:xfr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The time of impact is…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343400" y="2514600"/>
            <a:ext cx="4343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The </a:t>
            </a:r>
            <a:r>
              <a:rPr lang="en-US" sz="2400" b="1" dirty="0" smtClean="0"/>
              <a:t>same!</a:t>
            </a:r>
          </a:p>
          <a:p>
            <a:pPr>
              <a:spcBef>
                <a:spcPct val="50000"/>
              </a:spcBef>
            </a:pPr>
            <a:r>
              <a:rPr lang="en-US" sz="2400" dirty="0" smtClean="0"/>
              <a:t>It </a:t>
            </a:r>
            <a:r>
              <a:rPr lang="en-US" sz="2400" dirty="0"/>
              <a:t>would be impossible for the bug to hit the windshield for 2 seconds while the windshield hits the bug for 3 seconds.</a:t>
            </a:r>
          </a:p>
        </p:txBody>
      </p:sp>
    </p:spTree>
    <p:custDataLst>
      <p:tags r:id="rId1"/>
    </p:custDataLst>
  </p:cSld>
  <p:clrMapOvr>
    <a:masterClrMapping/>
  </p:clrMapOvr>
  <p:transition advTm="108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971800"/>
            <a:ext cx="4459288" cy="3135313"/>
          </a:xfrm>
          <a:noFill/>
        </p:spPr>
      </p:pic>
      <p:pic>
        <p:nvPicPr>
          <p:cNvPr id="22531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077200" y="1600200"/>
            <a:ext cx="762000" cy="604838"/>
          </a:xfr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tx2"/>
                </a:solidFill>
              </a:rPr>
              <a:t>The </a:t>
            </a:r>
            <a:r>
              <a:rPr lang="en-US" sz="4400" dirty="0" smtClean="0">
                <a:solidFill>
                  <a:schemeClr val="tx2"/>
                </a:solidFill>
              </a:rPr>
              <a:t>IMPULSE is…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343400" y="2514600"/>
            <a:ext cx="2971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b="1" dirty="0" smtClean="0"/>
              <a:t>Less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b="1" dirty="0" smtClean="0"/>
              <a:t>More</a:t>
            </a:r>
          </a:p>
          <a:p>
            <a:pPr marL="457200" indent="-457200">
              <a:spcBef>
                <a:spcPct val="50000"/>
              </a:spcBef>
              <a:buAutoNum type="alphaLcParenR"/>
            </a:pPr>
            <a:r>
              <a:rPr lang="en-US" sz="2400" b="1" dirty="0" smtClean="0"/>
              <a:t>The same</a:t>
            </a:r>
            <a:endParaRPr lang="en-US" sz="2400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953000" y="4953000"/>
            <a:ext cx="396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2400" b="1" i="1" dirty="0" smtClean="0"/>
              <a:t>Impulse is Force x time!</a:t>
            </a:r>
            <a:endParaRPr lang="en-US" sz="2400" b="1" i="1" dirty="0"/>
          </a:p>
        </p:txBody>
      </p:sp>
    </p:spTree>
    <p:custDataLst>
      <p:tags r:id="rId1"/>
    </p:custDataLst>
  </p:cSld>
  <p:clrMapOvr>
    <a:masterClrMapping/>
  </p:clrMapOvr>
  <p:transition advTm="108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j023318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971800"/>
            <a:ext cx="4459288" cy="3135313"/>
          </a:xfrm>
          <a:noFill/>
        </p:spPr>
      </p:pic>
      <p:pic>
        <p:nvPicPr>
          <p:cNvPr id="22531" name="Picture 3" descr="j019738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077200" y="1600200"/>
            <a:ext cx="762000" cy="604838"/>
          </a:xfrm>
          <a:noFill/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096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tx2"/>
                </a:solidFill>
              </a:rPr>
              <a:t>The </a:t>
            </a:r>
            <a:r>
              <a:rPr lang="en-US" sz="4400" dirty="0" smtClean="0">
                <a:solidFill>
                  <a:schemeClr val="tx2"/>
                </a:solidFill>
              </a:rPr>
              <a:t>IMPULSE is…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343400" y="2514600"/>
            <a:ext cx="29718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2400" b="1" dirty="0" smtClean="0"/>
              <a:t>c) The same!</a:t>
            </a:r>
          </a:p>
          <a:p>
            <a:pPr marL="457200" indent="-457200">
              <a:spcBef>
                <a:spcPct val="50000"/>
              </a:spcBef>
            </a:pPr>
            <a:r>
              <a:rPr lang="en-US" sz="2400" b="1" dirty="0" smtClean="0"/>
              <a:t>If Force is the same, and time is the same, Ft has to be the same </a:t>
            </a:r>
            <a:r>
              <a:rPr lang="en-US" sz="2400" b="1" dirty="0" smtClean="0">
                <a:sym typeface="Wingdings" pitchFamily="2" charset="2"/>
              </a:rPr>
              <a:t></a:t>
            </a:r>
            <a:endParaRPr lang="en-US" sz="2400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724400" y="5867400"/>
            <a:ext cx="396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2400" b="1" i="1" dirty="0" smtClean="0"/>
              <a:t>Impulse is Force x time!</a:t>
            </a:r>
            <a:endParaRPr lang="en-US" sz="2400" b="1" i="1" dirty="0"/>
          </a:p>
        </p:txBody>
      </p:sp>
    </p:spTree>
    <p:custDataLst>
      <p:tags r:id="rId1"/>
    </p:custDataLst>
  </p:cSld>
  <p:clrMapOvr>
    <a:masterClrMapping/>
  </p:clrMapOvr>
  <p:transition advTm="108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4.85437E-6 L 0.33958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0.04484 L -0.275 0.277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958 -0.00624 L 0.58958 -0.00624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166 0.34443 L -0.1 0.3444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5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5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5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5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7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|6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4|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.|5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4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4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5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5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5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5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4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4.6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780</Words>
  <Application>Microsoft Office PowerPoint</Application>
  <PresentationFormat>On-screen Show (4:3)</PresentationFormat>
  <Paragraphs>105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Calibri</vt:lpstr>
      <vt:lpstr>Default Design</vt:lpstr>
      <vt:lpstr>On the highway of life, are you the bug or the windshield?</vt:lpstr>
      <vt:lpstr>Bug hits windshield</vt:lpstr>
      <vt:lpstr>Windshield hits bug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What if the bug is the same mass and same speed as a car?</vt:lpstr>
      <vt:lpstr>They stop!</vt:lpstr>
      <vt:lpstr>Slide 25</vt:lpstr>
      <vt:lpstr>Momentum symbol is p (Why p?)</vt:lpstr>
      <vt:lpstr>Objects in an ELASTIC collision…bounce off.</vt:lpstr>
      <vt:lpstr>Momentum symbol is p (Why p?)</vt:lpstr>
      <vt:lpstr>Objects in an INELASTIC collision…stick together.</vt:lpstr>
      <vt:lpstr>For our car and bug, do they have an ELASTIC, or INELASTIC collision?</vt:lpstr>
      <vt:lpstr>INELASTIC!! They stick together.</vt:lpstr>
      <vt:lpstr>Slide 32</vt:lpstr>
      <vt:lpstr>PLEASE try to solve!</vt:lpstr>
      <vt:lpstr>Slide 34</vt:lpstr>
      <vt:lpstr>Slide 35</vt:lpstr>
    </vt:vector>
  </TitlesOfParts>
  <Company>Warren County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newtons laws bug on windshield</dc:title>
  <dc:subject>newtons laws bug on windshield</dc:subject>
  <dc:creator>administrator</dc:creator>
  <cp:keywords>newtons laws bug on windshield</cp:keywords>
  <dc:description>newtons laws bug on windshield</dc:description>
  <cp:lastModifiedBy>Victoria</cp:lastModifiedBy>
  <cp:revision>29</cp:revision>
  <dcterms:created xsi:type="dcterms:W3CDTF">2007-02-06T18:51:15Z</dcterms:created>
  <dcterms:modified xsi:type="dcterms:W3CDTF">2015-11-10T04:58:49Z</dcterms:modified>
  <cp:category>newtons laws bug on windshield</cp:category>
</cp:coreProperties>
</file>